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4" r:id="rId10"/>
    <p:sldId id="263" r:id="rId11"/>
    <p:sldId id="267" r:id="rId12"/>
    <p:sldId id="266" r:id="rId13"/>
    <p:sldId id="265" r:id="rId14"/>
    <p:sldId id="268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BigDaddy" panose="00000400000000000000" pitchFamily="2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vtks distress" panose="02000000000000000000" pitchFamily="2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gula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8" d="100"/>
          <a:sy n="78" d="100"/>
        </p:scale>
        <p:origin x="9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3E1A-769C-45AE-8BFE-407B46052400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134F-192C-4C5D-BE3D-7D40C98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942738" y="452284"/>
            <a:ext cx="3657600" cy="1862048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115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</a:t>
            </a:r>
            <a:endParaRPr lang="en-US" sz="11500" dirty="0">
              <a:ln w="2857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570" y="1189808"/>
            <a:ext cx="1954682" cy="1200329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pPr algn="r"/>
            <a:r>
              <a:rPr lang="en-US" sz="7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did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6103" y="1961536"/>
            <a:ext cx="3657600" cy="1862048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115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Jesus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9429" y="2465943"/>
            <a:ext cx="3001823" cy="2308324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pPr algn="r"/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h</a:t>
            </a:r>
            <a:r>
              <a:rPr lang="en-US" sz="7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ave to die?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99729" y="4690267"/>
            <a:ext cx="796636" cy="796636"/>
            <a:chOff x="803362" y="3951300"/>
            <a:chExt cx="963930" cy="963930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803362" y="3951300"/>
              <a:ext cx="963930" cy="963930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826063" y="3974001"/>
              <a:ext cx="918528" cy="918528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840033" y="3987971"/>
              <a:ext cx="892334" cy="892334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154358" y="4302296"/>
              <a:ext cx="263684" cy="263684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61343" y="4309281"/>
              <a:ext cx="249714" cy="249714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030375" y="4824425"/>
              <a:ext cx="26194" cy="26194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044345" y="4813948"/>
              <a:ext cx="19209" cy="17463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051330" y="4555503"/>
              <a:ext cx="186849" cy="265430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234686" y="4550264"/>
              <a:ext cx="6985" cy="5239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238178" y="4539786"/>
              <a:ext cx="10478" cy="10478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993703" y="4040359"/>
              <a:ext cx="220028" cy="27940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1341207" y="4553756"/>
              <a:ext cx="223520" cy="277654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168328" y="4008926"/>
              <a:ext cx="69850" cy="265430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1320252" y="4593920"/>
              <a:ext cx="78581" cy="263684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1388356" y="4085761"/>
              <a:ext cx="197326" cy="225266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944808" y="4527563"/>
              <a:ext cx="207804" cy="216535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042598" y="4084015"/>
              <a:ext cx="136208" cy="200819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374386" y="4593920"/>
              <a:ext cx="144939" cy="200819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4" y="5713483"/>
            <a:ext cx="961475" cy="9614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607136" y="4684124"/>
            <a:ext cx="326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tks distress" panose="02000000000000000000" pitchFamily="2" charset="0"/>
              </a:rPr>
              <a:t>A free CD of this message will be available following the service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0451" y="5773448"/>
            <a:ext cx="326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tks distress" panose="02000000000000000000" pitchFamily="2" charset="0"/>
              </a:rPr>
              <a:t>It will also be available for podcast later this week at calvaryokc.com</a:t>
            </a:r>
            <a:endParaRPr lang="en-US" sz="1600" dirty="0">
              <a:solidFill>
                <a:schemeClr val="bg1"/>
              </a:solidFill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011" y="685800"/>
            <a:ext cx="825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Rom. </a:t>
            </a:r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3.22b-23 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~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22b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For there is no difference;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23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for all have sinned and fall short of the glory of God,</a:t>
            </a:r>
          </a:p>
        </p:txBody>
      </p:sp>
    </p:spTree>
    <p:extLst>
      <p:ext uri="{BB962C8B-B14F-4D97-AF65-F5344CB8AC3E}">
        <p14:creationId xmlns:p14="http://schemas.microsoft.com/office/powerpoint/2010/main" val="6455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8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011" y="685800"/>
            <a:ext cx="82559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Is. </a:t>
            </a:r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59.2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But your iniquities have separated you from your God;</a:t>
            </a:r>
          </a:p>
          <a:p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And your sins have hidden </a:t>
            </a:r>
            <a:r>
              <a:rPr lang="en-US" sz="3600" i="1" dirty="0">
                <a:solidFill>
                  <a:srgbClr val="FFFF00"/>
                </a:solidFill>
                <a:latin typeface="Caligula" pitchFamily="2" charset="0"/>
              </a:rPr>
              <a:t>His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 face from you,</a:t>
            </a:r>
          </a:p>
          <a:p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So that He will not hear.</a:t>
            </a:r>
          </a:p>
        </p:txBody>
      </p:sp>
    </p:spTree>
    <p:extLst>
      <p:ext uri="{BB962C8B-B14F-4D97-AF65-F5344CB8AC3E}">
        <p14:creationId xmlns:p14="http://schemas.microsoft.com/office/powerpoint/2010/main" val="1928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011" y="685800"/>
            <a:ext cx="8255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John 3:3-7 ~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Jesus answered and said to him, “Most assuredly, I say to you, unless one is born again, he cannot see the kingdom of God.”</a:t>
            </a:r>
          </a:p>
          <a:p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Nicodemus said to Him, “How can a man be born when he is old? Can he enter a second time into his mother's womb and be born</a:t>
            </a:r>
            <a:r>
              <a:rPr lang="en-US" sz="3600" dirty="0" smtClean="0">
                <a:solidFill>
                  <a:srgbClr val="FFFF00"/>
                </a:solidFill>
                <a:latin typeface="Caligula" pitchFamily="2" charset="0"/>
              </a:rPr>
              <a:t>?”</a:t>
            </a:r>
            <a:endParaRPr lang="en-US" sz="3600" dirty="0">
              <a:solidFill>
                <a:srgbClr val="FFFF00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011" y="685800"/>
            <a:ext cx="8255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5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Jesus answered, “Most assuredly, I say to you, unless one is born of water and the Spirit, he cannot enter the kingdom of God.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6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That which is born of the flesh is flesh, and that which is born of the Spirit is spirit.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Do not marvel that I said to you, ‘You must be born again.’”</a:t>
            </a:r>
          </a:p>
        </p:txBody>
      </p:sp>
    </p:spTree>
    <p:extLst>
      <p:ext uri="{BB962C8B-B14F-4D97-AF65-F5344CB8AC3E}">
        <p14:creationId xmlns:p14="http://schemas.microsoft.com/office/powerpoint/2010/main" val="28959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011" y="685800"/>
            <a:ext cx="237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We are …</a:t>
            </a:r>
            <a:endParaRPr lang="en-US" sz="3600" dirty="0">
              <a:solidFill>
                <a:srgbClr val="FFFF00"/>
              </a:solidFill>
              <a:latin typeface="Caligul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685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aligula" pitchFamily="2" charset="0"/>
              </a:rPr>
              <a:t>he lost coin </a:t>
            </a:r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(Luke 15.8-10) </a:t>
            </a:r>
            <a:endParaRPr lang="en-US" sz="3600" dirty="0" smtClean="0">
              <a:solidFill>
                <a:schemeClr val="bg1"/>
              </a:solidFill>
              <a:latin typeface="Caligul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1258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aligula" pitchFamily="2" charset="0"/>
              </a:rPr>
              <a:t>he hidden treasure </a:t>
            </a:r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(Matt. 13.44) </a:t>
            </a:r>
            <a:endParaRPr lang="en-US" sz="3600" dirty="0" smtClean="0">
              <a:solidFill>
                <a:schemeClr val="bg1"/>
              </a:solidFill>
              <a:latin typeface="Caligul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831538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aligula" pitchFamily="2" charset="0"/>
              </a:rPr>
              <a:t>he pearl of great price </a:t>
            </a:r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(Matt. 13.45-46) </a:t>
            </a:r>
            <a:endParaRPr lang="en-US" sz="3600" dirty="0" smtClean="0">
              <a:solidFill>
                <a:schemeClr val="bg1"/>
              </a:solidFill>
              <a:latin typeface="Caligul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99067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aligula" pitchFamily="2" charset="0"/>
              </a:rPr>
              <a:t>he lost sheep </a:t>
            </a:r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(Matt. 18.10-14) </a:t>
            </a:r>
            <a:endParaRPr lang="en-US" sz="3600" dirty="0" smtClean="0">
              <a:solidFill>
                <a:schemeClr val="bg1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92" y="685800"/>
            <a:ext cx="825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James 1.17 ~ </a:t>
            </a:r>
            <a:r>
              <a:rPr lang="en-US" sz="3600" dirty="0" smtClean="0">
                <a:solidFill>
                  <a:srgbClr val="FFFF00"/>
                </a:solidFill>
                <a:latin typeface="Caligula" pitchFamily="2" charset="0"/>
              </a:rPr>
              <a:t>Every good gift and every perfect gift is from above, and comes down from the Father of lights, with whom there is no variation or shadow of turning.</a:t>
            </a:r>
            <a:endParaRPr lang="en-US" sz="3600" dirty="0">
              <a:solidFill>
                <a:srgbClr val="FFFF00"/>
              </a:solidFill>
              <a:latin typeface="Caligul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33" y="2895600"/>
            <a:ext cx="825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1 John 1.5 ~ </a:t>
            </a:r>
            <a:r>
              <a:rPr lang="en-US" sz="3600" dirty="0" smtClean="0">
                <a:solidFill>
                  <a:srgbClr val="FFFF00"/>
                </a:solidFill>
                <a:latin typeface="Caligula" pitchFamily="2" charset="0"/>
              </a:rPr>
              <a:t>This is the message which we have heard from Him and declare to you, that God is light and in Him is no darkness at all.</a:t>
            </a:r>
            <a:endParaRPr lang="en-US" sz="3600" dirty="0">
              <a:solidFill>
                <a:srgbClr val="FFFF00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446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011" y="685800"/>
            <a:ext cx="82559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Caligula" pitchFamily="2" charset="0"/>
              </a:rPr>
              <a:t>John 5:28b-29a ~ </a:t>
            </a:r>
            <a:r>
              <a:rPr lang="en-US" sz="3600" baseline="30000" dirty="0">
                <a:solidFill>
                  <a:srgbClr val="FFFFFF"/>
                </a:solidFill>
                <a:latin typeface="Caligula" pitchFamily="2" charset="0"/>
              </a:rPr>
              <a:t>28b</a:t>
            </a:r>
            <a:r>
              <a:rPr lang="en-US" sz="3600" dirty="0">
                <a:solidFill>
                  <a:srgbClr val="FFFFFF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… for the hour is coming in which all who are in the graves will hear His voice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29a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and come forth—those who have done good, to the resurrection of life, </a:t>
            </a:r>
            <a:endParaRPr lang="en-US" sz="3600" dirty="0">
              <a:solidFill>
                <a:srgbClr val="FFFF00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4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3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011" y="685800"/>
            <a:ext cx="825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Acts 3:6 ~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Then Peter said, "Silver and gold I do not have, but what I do have I give you: In the name of Jesus Christ of Nazareth, RISE UP AND WALK."</a:t>
            </a:r>
          </a:p>
        </p:txBody>
      </p:sp>
    </p:spTree>
    <p:extLst>
      <p:ext uri="{BB962C8B-B14F-4D97-AF65-F5344CB8AC3E}">
        <p14:creationId xmlns:p14="http://schemas.microsoft.com/office/powerpoint/2010/main" val="188660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3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92" y="685800"/>
            <a:ext cx="82559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Caligula" pitchFamily="2" charset="0"/>
              </a:rPr>
              <a:t>1 Cor. </a:t>
            </a:r>
            <a:r>
              <a:rPr lang="en-US" sz="3400" dirty="0" smtClean="0">
                <a:solidFill>
                  <a:schemeClr val="bg1"/>
                </a:solidFill>
                <a:latin typeface="Caligula" pitchFamily="2" charset="0"/>
              </a:rPr>
              <a:t>2.14 </a:t>
            </a:r>
            <a:r>
              <a:rPr lang="en-US" sz="3400" dirty="0">
                <a:solidFill>
                  <a:schemeClr val="bg1"/>
                </a:solidFill>
                <a:latin typeface="Caligula" pitchFamily="2" charset="0"/>
              </a:rPr>
              <a:t>~ </a:t>
            </a:r>
            <a:r>
              <a:rPr lang="en-US" sz="3400" dirty="0">
                <a:solidFill>
                  <a:srgbClr val="FFFF00"/>
                </a:solidFill>
                <a:latin typeface="Caligula" pitchFamily="2" charset="0"/>
              </a:rPr>
              <a:t>But the natural man does not receive the things of the Spirit of God, for they are foolishness to him; nor can he know them, because they are spiritually discerned.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133" y="2819400"/>
            <a:ext cx="82559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Caligula" pitchFamily="2" charset="0"/>
              </a:rPr>
              <a:t>Phillips ~ </a:t>
            </a:r>
            <a:r>
              <a:rPr lang="en-US" sz="3400" dirty="0">
                <a:solidFill>
                  <a:srgbClr val="FFFF00"/>
                </a:solidFill>
                <a:latin typeface="Caligula" pitchFamily="2" charset="0"/>
              </a:rPr>
              <a:t>But the unspiritual man simply cannot accept the matters which the Spirit deals with – they just don't make sense to him, for, after all, you must be spiritual to see spiritual things.</a:t>
            </a:r>
          </a:p>
        </p:txBody>
      </p:sp>
    </p:spTree>
    <p:extLst>
      <p:ext uri="{BB962C8B-B14F-4D97-AF65-F5344CB8AC3E}">
        <p14:creationId xmlns:p14="http://schemas.microsoft.com/office/powerpoint/2010/main" val="19705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92" y="685800"/>
            <a:ext cx="825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ligula" pitchFamily="2" charset="0"/>
              </a:rPr>
              <a:t>Definition of a standard : </a:t>
            </a:r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A 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basis for comparison; a reference point against which other things can be evaluated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358018"/>
            <a:ext cx="803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An upright pole or beam</a:t>
            </a:r>
          </a:p>
        </p:txBody>
      </p:sp>
    </p:spTree>
    <p:extLst>
      <p:ext uri="{BB962C8B-B14F-4D97-AF65-F5344CB8AC3E}">
        <p14:creationId xmlns:p14="http://schemas.microsoft.com/office/powerpoint/2010/main" val="310147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92" y="685800"/>
            <a:ext cx="8255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Num. </a:t>
            </a:r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21.8-9 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~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8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Then the Lord said to Moses, "Make a fiery serpent, and set it on a pole; and it shall be that everyone who is bitten, when he looks at it, shall live."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9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 So Moses made a bronze serpent, and put it on a pole; and so it was, if a serpent had bitten anyone, when he looked at the bronze serpent, he lived.</a:t>
            </a:r>
          </a:p>
        </p:txBody>
      </p:sp>
    </p:spTree>
    <p:extLst>
      <p:ext uri="{BB962C8B-B14F-4D97-AF65-F5344CB8AC3E}">
        <p14:creationId xmlns:p14="http://schemas.microsoft.com/office/powerpoint/2010/main" val="17561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9" t="3512" r="23298" b="23331"/>
          <a:stretch/>
        </p:blipFill>
        <p:spPr>
          <a:xfrm>
            <a:off x="1303912" y="5524224"/>
            <a:ext cx="1649544" cy="101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5" y="5570188"/>
            <a:ext cx="900683" cy="1140105"/>
          </a:xfrm>
          <a:prstGeom prst="rect">
            <a:avLst/>
          </a:prstGeom>
          <a:effectLst>
            <a:glow rad="203200">
              <a:schemeClr val="accent4">
                <a:alpha val="57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53456" y="6032089"/>
            <a:ext cx="4742744" cy="584775"/>
          </a:xfrm>
          <a:prstGeom prst="rect">
            <a:avLst/>
          </a:prstGeom>
          <a:noFill/>
          <a:effectLst>
            <a:glow rad="317500">
              <a:schemeClr val="accent4">
                <a:satMod val="175000"/>
                <a:alpha val="5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17500" h="317500"/>
              <a:contourClr>
                <a:srgbClr val="FFFF00"/>
              </a:contourClr>
            </a:sp3d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igDaddy" panose="00000400000000000000" pitchFamily="2" charset="0"/>
              </a:rPr>
              <a:t>Why did Jesus have to die?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igDaddy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011" y="685800"/>
            <a:ext cx="8255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John </a:t>
            </a:r>
            <a:r>
              <a:rPr lang="en-US" sz="3600" dirty="0" smtClean="0">
                <a:solidFill>
                  <a:schemeClr val="bg1"/>
                </a:solidFill>
                <a:latin typeface="Caligula" pitchFamily="2" charset="0"/>
              </a:rPr>
              <a:t>3.14-16 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~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14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And as Moses lifted up the serpent in the wilderness, even so must the Son of Man be lifted up,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15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that whoever believes in Him should not perish but have eternal life. </a:t>
            </a:r>
            <a:r>
              <a:rPr lang="en-US" sz="3600" baseline="30000" dirty="0">
                <a:solidFill>
                  <a:schemeClr val="bg1"/>
                </a:solidFill>
                <a:latin typeface="Caligula" pitchFamily="2" charset="0"/>
              </a:rPr>
              <a:t>16</a:t>
            </a:r>
            <a:r>
              <a:rPr lang="en-US" sz="3600" dirty="0">
                <a:solidFill>
                  <a:schemeClr val="bg1"/>
                </a:solidFill>
                <a:latin typeface="Caligula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gula" pitchFamily="2" charset="0"/>
              </a:rPr>
              <a:t>For God so loved the world that He gave His only begotten Son, that whoever believes in Him should not perish but have everlasting life.</a:t>
            </a:r>
          </a:p>
        </p:txBody>
      </p:sp>
    </p:spTree>
    <p:extLst>
      <p:ext uri="{BB962C8B-B14F-4D97-AF65-F5344CB8AC3E}">
        <p14:creationId xmlns:p14="http://schemas.microsoft.com/office/powerpoint/2010/main" val="41252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chemeClr val="bg1"/>
            </a:solidFill>
            <a:latin typeface="Caligul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</TotalTime>
  <Words>807</Words>
  <Application>Microsoft Office PowerPoint</Application>
  <PresentationFormat>On-screen Show (4:3)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BigDaddy</vt:lpstr>
      <vt:lpstr>Calibri Light</vt:lpstr>
      <vt:lpstr>vtks distress</vt:lpstr>
      <vt:lpstr>Calibri</vt:lpstr>
      <vt:lpstr>Caligula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21</cp:revision>
  <dcterms:created xsi:type="dcterms:W3CDTF">2015-03-30T18:24:02Z</dcterms:created>
  <dcterms:modified xsi:type="dcterms:W3CDTF">2015-04-05T01:54:29Z</dcterms:modified>
</cp:coreProperties>
</file>